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264" r:id="rId2"/>
    <p:sldId id="265" r:id="rId3"/>
    <p:sldId id="268" r:id="rId4"/>
    <p:sldId id="269" r:id="rId5"/>
    <p:sldId id="270" r:id="rId6"/>
    <p:sldId id="273" r:id="rId7"/>
    <p:sldId id="274" r:id="rId8"/>
    <p:sldId id="275" r:id="rId9"/>
    <p:sldId id="276" r:id="rId10"/>
    <p:sldId id="272" r:id="rId11"/>
    <p:sldId id="277" r:id="rId12"/>
  </p:sldIdLst>
  <p:sldSz cx="12161838" cy="6858000"/>
  <p:notesSz cx="7023100" cy="93091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userDrawn="1">
          <p15:clr>
            <a:srgbClr val="A4A3A4"/>
          </p15:clr>
        </p15:guide>
        <p15:guide id="3" pos="7661" userDrawn="1">
          <p15:clr>
            <a:srgbClr val="A4A3A4"/>
          </p15:clr>
        </p15:guide>
        <p15:guide id="4" orient="horz" pos="41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32">
          <p15:clr>
            <a:srgbClr val="A4A3A4"/>
          </p15:clr>
        </p15:guide>
        <p15:guide id="2" pos="221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0F3"/>
    <a:srgbClr val="0068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9B3D59-E190-4278-9A3B-50568BE5CBFE}" v="1833" dt="2025-06-29T23:29:44.4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69" autoAdjust="0"/>
    <p:restoredTop sz="95794" autoAdjust="0"/>
  </p:normalViewPr>
  <p:slideViewPr>
    <p:cSldViewPr>
      <p:cViewPr varScale="1">
        <p:scale>
          <a:sx n="59" d="100"/>
          <a:sy n="59" d="100"/>
        </p:scale>
        <p:origin x="112" y="52"/>
      </p:cViewPr>
      <p:guideLst>
        <p:guide/>
        <p:guide pos="7661"/>
        <p:guide orient="horz" pos="4128"/>
      </p:guideLst>
    </p:cSldViewPr>
  </p:slideViewPr>
  <p:outlineViewPr>
    <p:cViewPr>
      <p:scale>
        <a:sx n="33" d="100"/>
        <a:sy n="33" d="100"/>
      </p:scale>
      <p:origin x="48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3810" y="108"/>
      </p:cViewPr>
      <p:guideLst>
        <p:guide orient="horz" pos="2932"/>
        <p:guide pos="221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3043979" cy="465773"/>
          </a:xfrm>
          <a:prstGeom prst="rect">
            <a:avLst/>
          </a:prstGeom>
        </p:spPr>
        <p:txBody>
          <a:bodyPr vert="horz" lIns="91567" tIns="45785" rIns="91567" bIns="4578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7532" y="0"/>
            <a:ext cx="3043979" cy="465773"/>
          </a:xfrm>
          <a:prstGeom prst="rect">
            <a:avLst/>
          </a:prstGeom>
        </p:spPr>
        <p:txBody>
          <a:bodyPr vert="horz" lIns="91567" tIns="45785" rIns="91567" bIns="45785" rtlCol="0"/>
          <a:lstStyle>
            <a:lvl1pPr algn="r">
              <a:defRPr sz="1200"/>
            </a:lvl1pPr>
          </a:lstStyle>
          <a:p>
            <a:fld id="{C94BF1D3-5036-4D1A-A3B2-025E6980F662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8841739"/>
            <a:ext cx="3043979" cy="465773"/>
          </a:xfrm>
          <a:prstGeom prst="rect">
            <a:avLst/>
          </a:prstGeom>
        </p:spPr>
        <p:txBody>
          <a:bodyPr vert="horz" lIns="91567" tIns="45785" rIns="91567" bIns="4578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7532" y="8841739"/>
            <a:ext cx="3043979" cy="465773"/>
          </a:xfrm>
          <a:prstGeom prst="rect">
            <a:avLst/>
          </a:prstGeom>
        </p:spPr>
        <p:txBody>
          <a:bodyPr vert="horz" lIns="91567" tIns="45785" rIns="91567" bIns="45785" rtlCol="0" anchor="b"/>
          <a:lstStyle>
            <a:lvl1pPr algn="r">
              <a:defRPr sz="1200"/>
            </a:lvl1pPr>
          </a:lstStyle>
          <a:p>
            <a:fld id="{8ADFC4BF-3D8E-45B9-B82B-E6BFDBB8B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900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svg>
</file>

<file path=ppt/media/image12.png>
</file>

<file path=ppt/media/image13.sv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jpe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08" tIns="46654" rIns="93308" bIns="4665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3" y="0"/>
            <a:ext cx="3043343" cy="465455"/>
          </a:xfrm>
          <a:prstGeom prst="rect">
            <a:avLst/>
          </a:prstGeom>
        </p:spPr>
        <p:txBody>
          <a:bodyPr vert="horz" lIns="93308" tIns="46654" rIns="93308" bIns="46654" rtlCol="0"/>
          <a:lstStyle>
            <a:lvl1pPr algn="r">
              <a:defRPr sz="1200"/>
            </a:lvl1pPr>
          </a:lstStyle>
          <a:p>
            <a:fld id="{FD852303-BCF1-4F7F-83D3-C9EE5BF074C9}" type="datetimeFigureOut">
              <a:rPr lang="en-US" smtClean="0"/>
              <a:t>10/3/2025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7513" y="698500"/>
            <a:ext cx="6188075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08" tIns="46654" rIns="93308" bIns="4665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4"/>
            <a:ext cx="5618480" cy="4189095"/>
          </a:xfrm>
          <a:prstGeom prst="rect">
            <a:avLst/>
          </a:prstGeom>
        </p:spPr>
        <p:txBody>
          <a:bodyPr vert="horz" lIns="93308" tIns="46654" rIns="93308" bIns="4665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1"/>
            <a:ext cx="3043343" cy="465455"/>
          </a:xfrm>
          <a:prstGeom prst="rect">
            <a:avLst/>
          </a:prstGeom>
        </p:spPr>
        <p:txBody>
          <a:bodyPr vert="horz" lIns="93308" tIns="46654" rIns="93308" bIns="4665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3" y="8842031"/>
            <a:ext cx="3043343" cy="465455"/>
          </a:xfrm>
          <a:prstGeom prst="rect">
            <a:avLst/>
          </a:prstGeom>
        </p:spPr>
        <p:txBody>
          <a:bodyPr vert="horz" lIns="93308" tIns="46654" rIns="93308" bIns="46654" rtlCol="0" anchor="b"/>
          <a:lstStyle>
            <a:lvl1pPr algn="r">
              <a:defRPr sz="1200"/>
            </a:lvl1pPr>
          </a:lstStyle>
          <a:p>
            <a:fld id="{7D1D0D58-25A6-4377-805A-97D57715A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029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1D0D58-25A6-4377-805A-97D57715AC8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2907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Average sales and manufacturing prices don’t account for variability in economic conditions, thresholds where bulk orders might lower prices, etc.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Solver doesn’t allow more than 200 variables, so the binary variables had to be accounted for outside model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1D0D58-25A6-4377-805A-97D57715AC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283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 err="1"/>
              <a:t>Sinofert</a:t>
            </a:r>
            <a:r>
              <a:rPr lang="en-US" dirty="0"/>
              <a:t> needs to start by reducing the amount or urea manufactured by suppliers that aren’t being cost efficient.</a:t>
            </a:r>
          </a:p>
          <a:p>
            <a:pPr lvl="1"/>
            <a:r>
              <a:rPr lang="en-US" dirty="0"/>
              <a:t>Invest money into increasing the sales budgets for high performing provinces that could be increasing profit considerably per unit.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1D0D58-25A6-4377-805A-97D57715AC8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516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2119" y="2286000"/>
            <a:ext cx="7162800" cy="1447799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1" cap="all" baseline="0">
                <a:solidFill>
                  <a:srgbClr val="0068B3"/>
                </a:solidFill>
                <a:latin typeface="Century Gothic" panose="020B0502020202020204" pitchFamily="34" charset="0"/>
                <a:ea typeface="Verdana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9688" y="5962650"/>
            <a:ext cx="490031" cy="590550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343308" y="6400800"/>
            <a:ext cx="15466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800" b="1" i="1" dirty="0">
                <a:solidFill>
                  <a:schemeClr val="bg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Learning with Purpose</a:t>
            </a:r>
          </a:p>
        </p:txBody>
      </p:sp>
    </p:spTree>
    <p:extLst>
      <p:ext uri="{BB962C8B-B14F-4D97-AF65-F5344CB8AC3E}">
        <p14:creationId xmlns:p14="http://schemas.microsoft.com/office/powerpoint/2010/main" val="381797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Title + Sub Title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2119" y="1981200"/>
            <a:ext cx="7162800" cy="1447799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800" b="1" cap="all" baseline="0">
                <a:solidFill>
                  <a:srgbClr val="0068B3"/>
                </a:solidFill>
                <a:latin typeface="Century Gothic" panose="020B0502020202020204" pitchFamily="34" charset="0"/>
                <a:ea typeface="Verdana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42119" y="3581400"/>
            <a:ext cx="7162800" cy="14478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lang="en-US" sz="2200" b="0" kern="1200" cap="all" baseline="0" dirty="0">
                <a:solidFill>
                  <a:srgbClr val="00C0F3"/>
                </a:solidFill>
                <a:latin typeface="Century Gothic" panose="020B0502020202020204" pitchFamily="34" charset="0"/>
                <a:ea typeface="Verdana" pitchFamily="34" charset="0"/>
                <a:cs typeface="Arial" panose="020B0604020202020204" pitchFamily="34" charset="0"/>
              </a:defRPr>
            </a:lvl1pPr>
            <a:lvl2pPr marL="4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 Header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518319" y="3486912"/>
            <a:ext cx="1371600" cy="1828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9688" y="5962650"/>
            <a:ext cx="490031" cy="590550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343308" y="6400800"/>
            <a:ext cx="15466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800" b="1" i="1" dirty="0">
                <a:solidFill>
                  <a:schemeClr val="bg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Learning with Purpose</a:t>
            </a:r>
          </a:p>
        </p:txBody>
      </p:sp>
    </p:spTree>
    <p:extLst>
      <p:ext uri="{BB962C8B-B14F-4D97-AF65-F5344CB8AC3E}">
        <p14:creationId xmlns:p14="http://schemas.microsoft.com/office/powerpoint/2010/main" val="394618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Header + Sub Header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9688" y="5962650"/>
            <a:ext cx="490031" cy="590550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343308" y="6400800"/>
            <a:ext cx="15466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800" b="1" i="1" dirty="0">
                <a:solidFill>
                  <a:schemeClr val="bg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Learning with Purpose</a:t>
            </a:r>
          </a:p>
        </p:txBody>
      </p:sp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7F08FA06-1AEC-4EAF-BD59-084E2B9BB8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14519" y="1143000"/>
            <a:ext cx="3200400" cy="533400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kumimoji="0" lang="en-US" sz="2200" b="0" i="0" u="none" strike="noStrike" kern="1200" cap="all" spc="0" normalizeH="0" baseline="0" dirty="0" smtClean="0">
                <a:ln>
                  <a:noFill/>
                </a:ln>
                <a:solidFill>
                  <a:srgbClr val="00C0F3"/>
                </a:solidFill>
                <a:effectLst/>
                <a:uLnTx/>
                <a:uFillTx/>
                <a:latin typeface="Century Gothic" panose="020B0502020202020204" pitchFamily="34" charset="0"/>
                <a:ea typeface="Verdana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BBC2CE44-B1FC-4E9A-9D09-5B0184CB071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919" y="1752600"/>
            <a:ext cx="6248400" cy="4267200"/>
          </a:xfrm>
          <a:prstGeom prst="rect">
            <a:avLst/>
          </a:prstGeom>
        </p:spPr>
        <p:txBody>
          <a:bodyPr/>
          <a:lstStyle>
            <a:lvl1pPr>
              <a:buClr>
                <a:srgbClr val="0070C0"/>
              </a:buClr>
              <a:defRPr sz="26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buClr>
                <a:srgbClr val="00C0F3"/>
              </a:buClr>
              <a:defRPr sz="22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buClr>
                <a:srgbClr val="00C0F3"/>
              </a:buCl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buClr>
                <a:schemeClr val="tx1">
                  <a:lumMod val="50000"/>
                  <a:lumOff val="50000"/>
                </a:schemeClr>
              </a:buClr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buClr>
                <a:schemeClr val="bg1">
                  <a:lumMod val="65000"/>
                </a:schemeClr>
              </a:buClr>
              <a:buSzPct val="65000"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4F6C2-8BEB-41AE-A674-CB15692014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14519" y="152400"/>
            <a:ext cx="3201194" cy="914400"/>
          </a:xfrm>
          <a:prstGeom prst="rect">
            <a:avLst/>
          </a:prstGeom>
        </p:spPr>
        <p:txBody>
          <a:bodyPr anchor="b" anchorCtr="0"/>
          <a:lstStyle>
            <a:lvl1pPr marL="0" indent="0" algn="r">
              <a:buNone/>
              <a:defRPr sz="2800" b="1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MAIN HEADER</a:t>
            </a:r>
          </a:p>
        </p:txBody>
      </p:sp>
    </p:spTree>
    <p:extLst>
      <p:ext uri="{BB962C8B-B14F-4D97-AF65-F5344CB8AC3E}">
        <p14:creationId xmlns:p14="http://schemas.microsoft.com/office/powerpoint/2010/main" val="729576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de Template - Header + Sub Header w/ content on 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746919" y="1143000"/>
            <a:ext cx="10668000" cy="533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kumimoji="0" lang="en-US" sz="2200" b="0" i="0" u="none" strike="noStrike" kern="1200" cap="all" spc="0" normalizeH="0" baseline="0" dirty="0" smtClean="0">
                <a:ln>
                  <a:noFill/>
                </a:ln>
                <a:solidFill>
                  <a:srgbClr val="00C0F3"/>
                </a:solidFill>
                <a:effectLst/>
                <a:uLnTx/>
                <a:uFillTx/>
                <a:latin typeface="Century Gothic" panose="020B0502020202020204" pitchFamily="34" charset="0"/>
                <a:ea typeface="Verdana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6919" y="228600"/>
            <a:ext cx="10668000" cy="838200"/>
          </a:xfrm>
          <a:prstGeom prst="rect">
            <a:avLst/>
          </a:prstGeom>
        </p:spPr>
        <p:txBody>
          <a:bodyPr anchor="b"/>
          <a:lstStyle>
            <a:lvl1pPr>
              <a:defRPr sz="2800" b="1" cap="all" baseline="0">
                <a:solidFill>
                  <a:srgbClr val="0068B3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MAIN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46919" y="1752600"/>
            <a:ext cx="10668000" cy="4267200"/>
          </a:xfrm>
          <a:prstGeom prst="rect">
            <a:avLst/>
          </a:prstGeom>
        </p:spPr>
        <p:txBody>
          <a:bodyPr/>
          <a:lstStyle>
            <a:lvl1pPr>
              <a:buClr>
                <a:srgbClr val="0070C0"/>
              </a:buClr>
              <a:defRPr sz="26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buClr>
                <a:srgbClr val="00C0F3"/>
              </a:buClr>
              <a:defRPr sz="22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buClr>
                <a:srgbClr val="00C0F3"/>
              </a:buCl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buClr>
                <a:schemeClr val="tx1">
                  <a:lumMod val="50000"/>
                  <a:lumOff val="50000"/>
                </a:schemeClr>
              </a:buClr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buClr>
                <a:schemeClr val="bg1">
                  <a:lumMod val="65000"/>
                </a:schemeClr>
              </a:buClr>
              <a:buSzPct val="65000"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5395119" y="1124712"/>
            <a:ext cx="1371600" cy="1828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6420" y="6096000"/>
            <a:ext cx="354724" cy="457200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343308" y="6400800"/>
            <a:ext cx="15466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800" b="1" i="1" dirty="0">
                <a:solidFill>
                  <a:schemeClr val="bg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Learning with Purpose</a:t>
            </a:r>
          </a:p>
        </p:txBody>
      </p:sp>
    </p:spTree>
    <p:extLst>
      <p:ext uri="{BB962C8B-B14F-4D97-AF65-F5344CB8AC3E}">
        <p14:creationId xmlns:p14="http://schemas.microsoft.com/office/powerpoint/2010/main" val="3108745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de Template w/ Header + Sub Header on 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8214519" y="1143000"/>
            <a:ext cx="3200400" cy="533400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kumimoji="0" lang="en-US" sz="2200" b="0" i="0" u="none" strike="noStrike" kern="1200" cap="all" spc="0" normalizeH="0" baseline="0" dirty="0" smtClean="0">
                <a:ln>
                  <a:noFill/>
                </a:ln>
                <a:solidFill>
                  <a:srgbClr val="00C0F3"/>
                </a:solidFill>
                <a:effectLst/>
                <a:uLnTx/>
                <a:uFillTx/>
                <a:latin typeface="Century Gothic" panose="020B0502020202020204" pitchFamily="34" charset="0"/>
                <a:ea typeface="Verdana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14519" y="228600"/>
            <a:ext cx="3200400" cy="838200"/>
          </a:xfrm>
          <a:prstGeom prst="rect">
            <a:avLst/>
          </a:prstGeom>
        </p:spPr>
        <p:txBody>
          <a:bodyPr anchor="b"/>
          <a:lstStyle>
            <a:lvl1pPr algn="r">
              <a:defRPr sz="2800" b="1" cap="all" baseline="0">
                <a:solidFill>
                  <a:srgbClr val="0068B3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MAIN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46919" y="1752600"/>
            <a:ext cx="10668000" cy="4267200"/>
          </a:xfrm>
          <a:prstGeom prst="rect">
            <a:avLst/>
          </a:prstGeom>
        </p:spPr>
        <p:txBody>
          <a:bodyPr/>
          <a:lstStyle>
            <a:lvl1pPr>
              <a:buClr>
                <a:srgbClr val="0070C0"/>
              </a:buClr>
              <a:defRPr sz="26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buClr>
                <a:srgbClr val="00C0F3"/>
              </a:buClr>
              <a:defRPr sz="22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buClr>
                <a:srgbClr val="00C0F3"/>
              </a:buCl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buClr>
                <a:schemeClr val="tx1">
                  <a:lumMod val="50000"/>
                  <a:lumOff val="50000"/>
                </a:schemeClr>
              </a:buClr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buClr>
                <a:schemeClr val="bg1">
                  <a:lumMod val="65000"/>
                </a:schemeClr>
              </a:buClr>
              <a:buSzPct val="65000"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6420" y="6096000"/>
            <a:ext cx="354724" cy="457200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343308" y="6400800"/>
            <a:ext cx="15466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800" b="1" i="1" dirty="0">
                <a:solidFill>
                  <a:schemeClr val="bg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Learning with Purpose</a:t>
            </a:r>
          </a:p>
        </p:txBody>
      </p:sp>
    </p:spTree>
    <p:extLst>
      <p:ext uri="{BB962C8B-B14F-4D97-AF65-F5344CB8AC3E}">
        <p14:creationId xmlns:p14="http://schemas.microsoft.com/office/powerpoint/2010/main" val="2307379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de template w/ Header and content on 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6919" y="228600"/>
            <a:ext cx="10668000" cy="838200"/>
          </a:xfrm>
          <a:prstGeom prst="rect">
            <a:avLst/>
          </a:prstGeom>
        </p:spPr>
        <p:txBody>
          <a:bodyPr anchor="b"/>
          <a:lstStyle>
            <a:lvl1pPr>
              <a:defRPr sz="2800" b="1" cap="all" baseline="0">
                <a:solidFill>
                  <a:srgbClr val="0068B3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MAIN Header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46919" y="1295400"/>
            <a:ext cx="10668000" cy="4267200"/>
          </a:xfrm>
          <a:prstGeom prst="rect">
            <a:avLst/>
          </a:prstGeom>
        </p:spPr>
        <p:txBody>
          <a:bodyPr/>
          <a:lstStyle>
            <a:lvl1pPr>
              <a:buClr>
                <a:srgbClr val="0070C0"/>
              </a:buClr>
              <a:defRPr sz="26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buClr>
                <a:srgbClr val="00C0F3"/>
              </a:buClr>
              <a:defRPr sz="22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buClr>
                <a:srgbClr val="00C0F3"/>
              </a:buCl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buClr>
                <a:schemeClr val="tx1">
                  <a:lumMod val="50000"/>
                  <a:lumOff val="50000"/>
                </a:schemeClr>
              </a:buClr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buClr>
                <a:schemeClr val="bg1">
                  <a:lumMod val="65000"/>
                </a:schemeClr>
              </a:buClr>
              <a:buSzPct val="65000"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6420" y="6096000"/>
            <a:ext cx="354724" cy="457200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343308" y="6400800"/>
            <a:ext cx="15466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800" b="1" i="1" dirty="0">
                <a:solidFill>
                  <a:schemeClr val="bg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Learning with Purpose</a:t>
            </a:r>
          </a:p>
        </p:txBody>
      </p:sp>
    </p:spTree>
    <p:extLst>
      <p:ext uri="{BB962C8B-B14F-4D97-AF65-F5344CB8AC3E}">
        <p14:creationId xmlns:p14="http://schemas.microsoft.com/office/powerpoint/2010/main" val="1573781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Pictur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66319" y="1828800"/>
            <a:ext cx="3505201" cy="609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lang="en-US" sz="2200" b="0" kern="1200" cap="all" baseline="0" dirty="0">
                <a:solidFill>
                  <a:srgbClr val="00C0F3"/>
                </a:solidFill>
                <a:latin typeface="Century Gothic" panose="020B0502020202020204" pitchFamily="34" charset="0"/>
                <a:ea typeface="Verdana" pitchFamily="34" charset="0"/>
                <a:cs typeface="Arial" panose="020B0604020202020204" pitchFamily="34" charset="0"/>
              </a:defRPr>
            </a:lvl1pPr>
            <a:lvl2pPr marL="4571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SUB Header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1752600"/>
            <a:ext cx="3399632" cy="34290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600">
                <a:latin typeface="Century Gothic" panose="020B0502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365919" y="304800"/>
            <a:ext cx="5257800" cy="12954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800" b="1" cap="all" baseline="0">
                <a:solidFill>
                  <a:srgbClr val="0068B3"/>
                </a:solidFill>
                <a:latin typeface="Century Gothic" panose="020B0502020202020204" pitchFamily="34" charset="0"/>
                <a:ea typeface="Verdana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566319" y="2438400"/>
            <a:ext cx="3505200" cy="266700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6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146" indent="0">
              <a:buFontTx/>
              <a:buNone/>
              <a:defRPr sz="21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914294" indent="0">
              <a:buFontTx/>
              <a:buNone/>
              <a:defRPr sz="21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371440" indent="0">
              <a:buFontTx/>
              <a:buNone/>
              <a:defRPr sz="21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1828586" indent="0">
              <a:buFontTx/>
              <a:buNone/>
              <a:defRPr sz="210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9688" y="5962650"/>
            <a:ext cx="490031" cy="590550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343308" y="6400800"/>
            <a:ext cx="15466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800" b="1" i="1" dirty="0">
                <a:solidFill>
                  <a:schemeClr val="bg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Learning with Purpose</a:t>
            </a:r>
          </a:p>
        </p:txBody>
      </p:sp>
    </p:spTree>
    <p:extLst>
      <p:ext uri="{BB962C8B-B14F-4D97-AF65-F5344CB8AC3E}">
        <p14:creationId xmlns:p14="http://schemas.microsoft.com/office/powerpoint/2010/main" val="2078656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128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de template - Header + Sub Header and Two Content field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5"/>
          <p:cNvSpPr>
            <a:spLocks noGrp="1"/>
          </p:cNvSpPr>
          <p:nvPr>
            <p:ph type="body" sz="quarter" idx="10" hasCustomPrompt="1"/>
          </p:nvPr>
        </p:nvSpPr>
        <p:spPr>
          <a:xfrm>
            <a:off x="608092" y="990600"/>
            <a:ext cx="10945654" cy="533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kumimoji="0" lang="en-US" sz="2200" b="0" i="0" u="none" strike="noStrike" kern="1200" cap="all" spc="0" normalizeH="0" baseline="0" dirty="0" smtClean="0">
                <a:ln>
                  <a:noFill/>
                </a:ln>
                <a:solidFill>
                  <a:srgbClr val="00C0F3"/>
                </a:solidFill>
                <a:effectLst/>
                <a:uLnTx/>
                <a:uFillTx/>
                <a:latin typeface="Century Gothic" panose="020B0502020202020204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pPr lvl="0"/>
            <a:r>
              <a:rPr lang="en-US" dirty="0"/>
              <a:t>SUB Header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5395119" y="972312"/>
            <a:ext cx="1371600" cy="1828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608013" y="274638"/>
            <a:ext cx="10945812" cy="639762"/>
          </a:xfrm>
          <a:prstGeom prst="rect">
            <a:avLst/>
          </a:prstGeom>
        </p:spPr>
        <p:txBody>
          <a:bodyPr/>
          <a:lstStyle>
            <a:lvl1pPr>
              <a:defRPr sz="2800" b="1" cap="all" baseline="0">
                <a:solidFill>
                  <a:srgbClr val="0068B3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595313" y="1752600"/>
            <a:ext cx="5410200" cy="4572000"/>
          </a:xfrm>
          <a:prstGeom prst="rect">
            <a:avLst/>
          </a:prstGeom>
        </p:spPr>
        <p:txBody>
          <a:bodyPr wrap="square" lIns="91440" bIns="45720"/>
          <a:lstStyle>
            <a:lvl1pPr>
              <a:buClr>
                <a:srgbClr val="0068B3"/>
              </a:buClr>
              <a:defRPr sz="26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buClr>
                <a:srgbClr val="00B0F0"/>
              </a:buClr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buClr>
                <a:srgbClr val="00C0F3"/>
              </a:buCl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quarter" idx="13"/>
          </p:nvPr>
        </p:nvSpPr>
        <p:spPr>
          <a:xfrm>
            <a:off x="6157119" y="1752600"/>
            <a:ext cx="5410200" cy="4572000"/>
          </a:xfrm>
          <a:prstGeom prst="rect">
            <a:avLst/>
          </a:prstGeom>
        </p:spPr>
        <p:txBody>
          <a:bodyPr/>
          <a:lstStyle>
            <a:lvl1pPr>
              <a:buClr>
                <a:srgbClr val="0068B3"/>
              </a:buClr>
              <a:defRPr sz="26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buClr>
                <a:srgbClr val="00B0F0"/>
              </a:buClr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buClr>
                <a:srgbClr val="00C0F3"/>
              </a:buCl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6420" y="6096000"/>
            <a:ext cx="354724" cy="457200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>
            <a:off x="343308" y="6400800"/>
            <a:ext cx="15466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800" b="1" i="1" dirty="0">
                <a:solidFill>
                  <a:schemeClr val="bg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Learning with Purpose</a:t>
            </a:r>
          </a:p>
        </p:txBody>
      </p:sp>
    </p:spTree>
    <p:extLst>
      <p:ext uri="{BB962C8B-B14F-4D97-AF65-F5344CB8AC3E}">
        <p14:creationId xmlns:p14="http://schemas.microsoft.com/office/powerpoint/2010/main" val="1680757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ide template - Header and Two Content field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608013" y="274638"/>
            <a:ext cx="10945812" cy="639762"/>
          </a:xfrm>
          <a:prstGeom prst="rect">
            <a:avLst/>
          </a:prstGeom>
        </p:spPr>
        <p:txBody>
          <a:bodyPr/>
          <a:lstStyle>
            <a:lvl1pPr>
              <a:defRPr sz="2800" b="1" cap="all" baseline="0">
                <a:solidFill>
                  <a:srgbClr val="0068B3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Header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595313" y="1143000"/>
            <a:ext cx="5410200" cy="5181600"/>
          </a:xfrm>
          <a:prstGeom prst="rect">
            <a:avLst/>
          </a:prstGeom>
        </p:spPr>
        <p:txBody>
          <a:bodyPr wrap="square" lIns="91440" bIns="45720"/>
          <a:lstStyle>
            <a:lvl1pPr>
              <a:buClr>
                <a:srgbClr val="0068B3"/>
              </a:buClr>
              <a:defRPr sz="26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buClr>
                <a:srgbClr val="00B0F0"/>
              </a:buClr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buClr>
                <a:srgbClr val="00C0F3"/>
              </a:buCl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quarter" idx="13"/>
          </p:nvPr>
        </p:nvSpPr>
        <p:spPr>
          <a:xfrm>
            <a:off x="6157119" y="1143000"/>
            <a:ext cx="5410200" cy="5181600"/>
          </a:xfrm>
          <a:prstGeom prst="rect">
            <a:avLst/>
          </a:prstGeom>
        </p:spPr>
        <p:txBody>
          <a:bodyPr/>
          <a:lstStyle>
            <a:lvl1pPr>
              <a:buClr>
                <a:srgbClr val="0068B3"/>
              </a:buClr>
              <a:defRPr sz="26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buClr>
                <a:srgbClr val="00B0F0"/>
              </a:buClr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buClr>
                <a:srgbClr val="00C0F3"/>
              </a:buCl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343308" y="6400800"/>
            <a:ext cx="154661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800" b="1" i="1" dirty="0">
                <a:solidFill>
                  <a:schemeClr val="bg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Learning with Purpose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6420" y="6096000"/>
            <a:ext cx="354724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027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047003" y="5901071"/>
            <a:ext cx="911300" cy="8206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010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78" r:id="rId2"/>
    <p:sldLayoutId id="2147483683" r:id="rId3"/>
    <p:sldLayoutId id="2147483677" r:id="rId4"/>
    <p:sldLayoutId id="2147483682" r:id="rId5"/>
    <p:sldLayoutId id="2147483680" r:id="rId6"/>
    <p:sldLayoutId id="2147483661" r:id="rId7"/>
    <p:sldLayoutId id="2147483666" r:id="rId8"/>
    <p:sldLayoutId id="2147483681" r:id="rId9"/>
  </p:sldLayoutIdLst>
  <p:txStyles>
    <p:titleStyle>
      <a:lvl1pPr algn="ctr" defTabSz="914293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60" indent="-342860" algn="l" defTabSz="914293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63" indent="-285717" algn="l" defTabSz="914293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67" indent="-228573" algn="l" defTabSz="914293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13" indent="-228573" algn="l" defTabSz="914293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59" indent="-228573" algn="l" defTabSz="914293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06" indent="-228573" algn="l" defTabSz="91429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53" indent="-228573" algn="l" defTabSz="91429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599" indent="-228573" algn="l" defTabSz="91429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46" indent="-228573" algn="l" defTabSz="91429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6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3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0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6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3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79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26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72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hyperlink" Target="https://studentuml-my.sharepoint.com/:v:/g/personal/peter_sullivan1_student_uml_edu/ETpWGj-Yt5pGrtRDgQuF6ywBPdSzfGz3Mv7saQh2jegI8g?e=nAzN9r&amp;nav=eyJyZWZlcnJhbEluZm8iOnsicmVmZXJyYWxBcHAiOiJTdHJlYW1XZWJBcHAiLCJyZWZlcnJhbFZpZXciOiJTaGFyZURpYWxvZy1MaW5rIiwicmVmZXJyYWxBcHBQbGF0Zm9ybSI6IldlYiIsInJlZmVycmFsTW9kZSI6InZpZXcifX0%3D" TargetMode="Externa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2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42119" y="762000"/>
            <a:ext cx="7162800" cy="2666999"/>
          </a:xfrm>
        </p:spPr>
        <p:txBody>
          <a:bodyPr>
            <a:normAutofit fontScale="90000"/>
          </a:bodyPr>
          <a:lstStyle/>
          <a:p>
            <a:r>
              <a:rPr lang="en-US" dirty="0"/>
              <a:t>POMS.6240 analytical decision </a:t>
            </a:r>
            <a:br>
              <a:rPr lang="en-US" dirty="0"/>
            </a:br>
            <a:r>
              <a:rPr lang="en-US" dirty="0"/>
              <a:t>making tools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Sinofert Holdings Limited – UREA Distribution Planning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442119" y="3581400"/>
            <a:ext cx="7162800" cy="2133600"/>
          </a:xfrm>
        </p:spPr>
        <p:txBody>
          <a:bodyPr>
            <a:normAutofit/>
          </a:bodyPr>
          <a:lstStyle/>
          <a:p>
            <a:r>
              <a:rPr lang="en-US" sz="2200" dirty="0"/>
              <a:t>Rosemary Weaver</a:t>
            </a:r>
          </a:p>
          <a:p>
            <a:r>
              <a:rPr lang="en-US" dirty="0"/>
              <a:t>Erwin Ruiz</a:t>
            </a:r>
            <a:endParaRPr lang="en-US" sz="2200" dirty="0"/>
          </a:p>
          <a:p>
            <a:r>
              <a:rPr lang="en-US" sz="2200" dirty="0"/>
              <a:t>Peter Sullivan</a:t>
            </a:r>
          </a:p>
          <a:p>
            <a:endParaRPr lang="en-US" dirty="0"/>
          </a:p>
          <a:p>
            <a:r>
              <a:rPr lang="en-US" sz="1400" dirty="0"/>
              <a:t>Presentation Link: 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EE307763-83E9-7FFA-53C0-B05652E1ED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22142" y="4718304"/>
            <a:ext cx="2057400" cy="2057400"/>
          </a:xfrm>
          <a:prstGeom prst="ellipse">
            <a:avLst/>
          </a:prstGeom>
        </p:spPr>
      </p:pic>
      <p:sp>
        <p:nvSpPr>
          <p:cNvPr id="9" name="Rectangle 2">
            <a:extLst>
              <a:ext uri="{FF2B5EF4-FFF2-40B4-BE49-F238E27FC236}">
                <a16:creationId xmlns:a16="http://schemas.microsoft.com/office/drawing/2014/main" id="{D32012BC-ED04-9B2B-1B77-C3EAC3D939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5562600"/>
            <a:ext cx="12161838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5"/>
              </a:rPr>
              <a:t>Team G Sinofert Holdings Final Presentation.mp4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453262"/>
      </p:ext>
    </p:extLst>
  </p:cSld>
  <p:clrMapOvr>
    <a:masterClrMapping/>
  </p:clrMapOvr>
  <p:transition spd="slow" advTm="2769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Sinofert</a:t>
            </a:r>
            <a:r>
              <a:rPr lang="en-US" dirty="0"/>
              <a:t> Holdings Limited: Urea Distribution Planning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6: Summary and Conclusions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746919" y="1752600"/>
            <a:ext cx="106680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Recap:</a:t>
            </a:r>
          </a:p>
          <a:p>
            <a:pPr lvl="1"/>
            <a:r>
              <a:rPr lang="en-US" dirty="0"/>
              <a:t>Looking to produce max profit for urea sales after bad years from 2007-2009</a:t>
            </a:r>
          </a:p>
          <a:p>
            <a:pPr lvl="1"/>
            <a:r>
              <a:rPr lang="en-US" dirty="0"/>
              <a:t>Used nonlinear optimization to allocate and sell tons of urea to 14 provinces from 13 suppliers in a cost-efficient way that also reduced freight costs</a:t>
            </a:r>
          </a:p>
          <a:p>
            <a:pPr lvl="1"/>
            <a:r>
              <a:rPr lang="en-US" dirty="0"/>
              <a:t>Profit of $303,931.24 after max optimization with the current constraints</a:t>
            </a:r>
          </a:p>
          <a:p>
            <a:r>
              <a:rPr lang="en-US" dirty="0"/>
              <a:t>What is the main take-away or insight?</a:t>
            </a:r>
          </a:p>
          <a:p>
            <a:pPr lvl="1"/>
            <a:r>
              <a:rPr lang="en-US" dirty="0"/>
              <a:t>Reduce the urea manufactured by suppliers that aren’t cost efficient.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Increase sales budgets for provinces that can increase profit considerably per unit.</a:t>
            </a:r>
          </a:p>
        </p:txBody>
      </p:sp>
      <p:pic>
        <p:nvPicPr>
          <p:cNvPr id="6" name="Graphic 5" descr="Loan with solid fill">
            <a:extLst>
              <a:ext uri="{FF2B5EF4-FFF2-40B4-BE49-F238E27FC236}">
                <a16:creationId xmlns:a16="http://schemas.microsoft.com/office/drawing/2014/main" id="{10698499-81E3-A39E-6FED-F674EFB37E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05119" y="3962400"/>
            <a:ext cx="914400" cy="914400"/>
          </a:xfrm>
          <a:prstGeom prst="rect">
            <a:avLst/>
          </a:prstGeom>
        </p:spPr>
      </p:pic>
      <p:pic>
        <p:nvPicPr>
          <p:cNvPr id="8" name="Graphic 7" descr="Philanthropy with solid fill">
            <a:extLst>
              <a:ext uri="{FF2B5EF4-FFF2-40B4-BE49-F238E27FC236}">
                <a16:creationId xmlns:a16="http://schemas.microsoft.com/office/drawing/2014/main" id="{581D6949-93F7-3385-A61F-15F983639C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805319" y="4724400"/>
            <a:ext cx="914400" cy="914400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8A412F2B-A0C4-D16D-7FE6-9607826CC8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03125" t="-203125" r="-203125" b="-203125"/>
          <a:stretch>
            <a:fillRect/>
          </a:stretch>
        </p:blipFill>
        <p:spPr>
          <a:xfrm>
            <a:off x="10022142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36485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443"/>
    </mc:Choice>
    <mc:Fallback xmlns="">
      <p:transition spd="slow" advTm="534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896FCE-8679-C27A-D714-72E89DB07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54F93A-9C35-A8B6-B69F-A1585289B1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119" y="762000"/>
            <a:ext cx="7162800" cy="2666999"/>
          </a:xfrm>
        </p:spPr>
        <p:txBody>
          <a:bodyPr>
            <a:normAutofit/>
          </a:bodyPr>
          <a:lstStyle/>
          <a:p>
            <a:r>
              <a:rPr lang="en-US" sz="6000" dirty="0"/>
              <a:t>Thank You!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08DD45F-6B8C-309B-2766-E92B59DBD2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22142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5674248"/>
      </p:ext>
    </p:extLst>
  </p:cSld>
  <p:clrMapOvr>
    <a:masterClrMapping/>
  </p:clrMapOvr>
  <p:transition spd="slow" advTm="193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Sinofert</a:t>
            </a:r>
            <a:r>
              <a:rPr lang="en-US" dirty="0"/>
              <a:t> Holdings Limited: Urea Distribution Planning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1: overview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746919" y="1752600"/>
            <a:ext cx="10668000" cy="39624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Main issue</a:t>
            </a:r>
          </a:p>
          <a:p>
            <a:pPr lvl="1"/>
            <a:r>
              <a:rPr lang="en-US" dirty="0" err="1"/>
              <a:t>Sinofert</a:t>
            </a:r>
            <a:r>
              <a:rPr lang="en-US" dirty="0"/>
              <a:t> has been dealing with losses past few years</a:t>
            </a:r>
          </a:p>
          <a:p>
            <a:pPr lvl="1"/>
            <a:endParaRPr lang="en-US" dirty="0"/>
          </a:p>
          <a:p>
            <a:pPr marL="457146" lvl="1" indent="0">
              <a:buNone/>
            </a:pPr>
            <a:endParaRPr lang="en-US" dirty="0"/>
          </a:p>
          <a:p>
            <a:pPr marL="457146" lvl="1" indent="0">
              <a:buNone/>
            </a:pPr>
            <a:endParaRPr lang="en-US" dirty="0"/>
          </a:p>
          <a:p>
            <a:pPr marL="457146" lvl="1" indent="0" algn="ctr">
              <a:buNone/>
            </a:pPr>
            <a:r>
              <a:rPr lang="en-US" sz="3200" b="1" dirty="0"/>
              <a:t>Using our model, we determined that Sinofert needs to increase manufacturing quantity.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80E4D19C-D7A7-8B34-647A-EC96A1803A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22142" y="4718304"/>
            <a:ext cx="2057400" cy="2057400"/>
          </a:xfrm>
          <a:prstGeom prst="ellipse">
            <a:avLst/>
          </a:prstGeom>
        </p:spPr>
      </p:pic>
      <p:pic>
        <p:nvPicPr>
          <p:cNvPr id="6" name="Graphic 5" descr="Downward trend graph outline">
            <a:extLst>
              <a:ext uri="{FF2B5EF4-FFF2-40B4-BE49-F238E27FC236}">
                <a16:creationId xmlns:a16="http://schemas.microsoft.com/office/drawing/2014/main" id="{4E6ADF13-53E6-28A7-B5CF-C5C68C5764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09719" y="1905000"/>
            <a:ext cx="1828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863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552"/>
    </mc:Choice>
    <mc:Fallback xmlns="">
      <p:transition spd="slow" advTm="545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Sinofert</a:t>
            </a:r>
            <a:r>
              <a:rPr lang="en-US" dirty="0"/>
              <a:t> Holdings Limited: Urea Distribution Planning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2: Background Facts From Case Study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Company History</a:t>
            </a:r>
          </a:p>
          <a:p>
            <a:pPr lvl="1"/>
            <a:r>
              <a:rPr lang="en-US" dirty="0"/>
              <a:t>About </a:t>
            </a:r>
            <a:r>
              <a:rPr lang="en-US" dirty="0" err="1"/>
              <a:t>Sinofert</a:t>
            </a:r>
            <a:endParaRPr lang="en-US" dirty="0"/>
          </a:p>
          <a:p>
            <a:r>
              <a:rPr lang="en-US" dirty="0"/>
              <a:t>Industry Facts</a:t>
            </a:r>
          </a:p>
          <a:p>
            <a:pPr lvl="1"/>
            <a:r>
              <a:rPr lang="en-US" dirty="0"/>
              <a:t>Goods and Services Rendered</a:t>
            </a:r>
          </a:p>
          <a:p>
            <a:pPr lvl="1"/>
            <a:r>
              <a:rPr lang="en-US" dirty="0"/>
              <a:t>Customer Base</a:t>
            </a:r>
          </a:p>
          <a:p>
            <a:pPr lvl="1"/>
            <a:r>
              <a:rPr lang="en-US" dirty="0"/>
              <a:t>Suppliers</a:t>
            </a:r>
          </a:p>
          <a:p>
            <a:r>
              <a:rPr lang="en-US" dirty="0"/>
              <a:t>Key Players</a:t>
            </a:r>
          </a:p>
          <a:p>
            <a:pPr lvl="1"/>
            <a:r>
              <a:rPr lang="en-US" dirty="0"/>
              <a:t>Company leaders</a:t>
            </a:r>
          </a:p>
          <a:p>
            <a:pPr lvl="1"/>
            <a:r>
              <a:rPr lang="en-US" dirty="0"/>
              <a:t>Decision makers</a:t>
            </a:r>
          </a:p>
          <a:p>
            <a:pPr lvl="1"/>
            <a:r>
              <a:rPr lang="en-US" dirty="0"/>
              <a:t>Competitors</a:t>
            </a:r>
          </a:p>
          <a:p>
            <a:pPr lvl="1"/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3B44475-1828-254B-727C-A6B0AD7D36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22142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1209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923"/>
    </mc:Choice>
    <mc:Fallback xmlns="">
      <p:transition spd="slow" advTm="2009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Sinofert</a:t>
            </a:r>
            <a:r>
              <a:rPr lang="en-US" dirty="0"/>
              <a:t> Holdings Limited: Urea Distribution Planning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3: Problem statement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What is the key decision / issue / challenge?</a:t>
            </a:r>
          </a:p>
          <a:p>
            <a:pPr lvl="1"/>
            <a:r>
              <a:rPr lang="en-US" dirty="0" err="1"/>
              <a:t>Sinofert’s</a:t>
            </a:r>
            <a:r>
              <a:rPr lang="en-US" dirty="0"/>
              <a:t> current distribution combination of suppliers and provinces isn’t generating profit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Why is it important?</a:t>
            </a:r>
          </a:p>
          <a:p>
            <a:pPr lvl="1"/>
            <a:r>
              <a:rPr lang="en-US" dirty="0"/>
              <a:t>Profit – currently underwater</a:t>
            </a:r>
          </a:p>
          <a:p>
            <a:pPr lvl="1"/>
            <a:r>
              <a:rPr lang="en-US" dirty="0"/>
              <a:t>Market share – need high % to stay competitive</a:t>
            </a:r>
          </a:p>
        </p:txBody>
      </p:sp>
      <p:pic>
        <p:nvPicPr>
          <p:cNvPr id="17" name="Audio 16">
            <a:extLst>
              <a:ext uri="{FF2B5EF4-FFF2-40B4-BE49-F238E27FC236}">
                <a16:creationId xmlns:a16="http://schemas.microsoft.com/office/drawing/2014/main" id="{EE5CF3CD-A0AD-483F-DDB2-440728C450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96638" y="5892800"/>
            <a:ext cx="812800" cy="812800"/>
          </a:xfrm>
          <a:prstGeom prst="rect">
            <a:avLst/>
          </a:prstGeom>
        </p:spPr>
      </p:pic>
      <p:pic>
        <p:nvPicPr>
          <p:cNvPr id="6" name="Picture 5" descr="Underwater with sunbeams in the background">
            <a:extLst>
              <a:ext uri="{FF2B5EF4-FFF2-40B4-BE49-F238E27FC236}">
                <a16:creationId xmlns:a16="http://schemas.microsoft.com/office/drawing/2014/main" id="{5A2490E6-25BC-07AB-D427-2F6653E03D7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0319" y="3200400"/>
            <a:ext cx="3046023" cy="203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053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7075"/>
    </mc:Choice>
    <mc:Fallback xmlns="">
      <p:transition spd="slow" advTm="297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Sinofert</a:t>
            </a:r>
            <a:r>
              <a:rPr lang="en-US" dirty="0"/>
              <a:t> Holdings Limited: Urea Distribution Planning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4: Methods – </a:t>
            </a:r>
            <a:r>
              <a:rPr lang="en-US" dirty="0" err="1"/>
              <a:t>NonLinear</a:t>
            </a:r>
            <a:r>
              <a:rPr lang="en-US" dirty="0"/>
              <a:t> Optimization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746919" y="1752600"/>
            <a:ext cx="10668000" cy="4572000"/>
          </a:xfrm>
          <a:prstGeom prst="rect">
            <a:avLst/>
          </a:prstGeom>
        </p:spPr>
        <p:txBody>
          <a:bodyPr/>
          <a:lstStyle/>
          <a:p>
            <a:r>
              <a:rPr lang="en-US" sz="2000" dirty="0"/>
              <a:t>Objective to </a:t>
            </a:r>
            <a:r>
              <a:rPr lang="en-US" sz="2000" b="1" dirty="0">
                <a:solidFill>
                  <a:srgbClr val="00B050"/>
                </a:solidFill>
              </a:rPr>
              <a:t>maximize profit</a:t>
            </a:r>
          </a:p>
          <a:p>
            <a:r>
              <a:rPr lang="en-US" sz="2000" dirty="0"/>
              <a:t>Decision Variables:</a:t>
            </a:r>
          </a:p>
          <a:p>
            <a:pPr lvl="1"/>
            <a:r>
              <a:rPr lang="en-US" sz="2000" dirty="0" err="1"/>
              <a:t>Xyz</a:t>
            </a:r>
            <a:r>
              <a:rPr lang="en-US" sz="2000" dirty="0"/>
              <a:t> = Amount of tons/year by province y and supplier z (Decision Variables)</a:t>
            </a:r>
          </a:p>
          <a:p>
            <a:pPr lvl="1"/>
            <a:r>
              <a:rPr lang="en-US" sz="2000" dirty="0" err="1"/>
              <a:t>Xyzf</a:t>
            </a:r>
            <a:r>
              <a:rPr lang="en-US" sz="2000" dirty="0"/>
              <a:t> = average freight cost for province y and supplier z (Exhibit 4)</a:t>
            </a:r>
          </a:p>
          <a:p>
            <a:pPr lvl="1"/>
            <a:r>
              <a:rPr lang="en-US" sz="2000" dirty="0" err="1"/>
              <a:t>sRMBy</a:t>
            </a:r>
            <a:r>
              <a:rPr lang="en-US" sz="2000" dirty="0"/>
              <a:t> = selling price RMB for province y (Exhibit 1)</a:t>
            </a:r>
          </a:p>
          <a:p>
            <a:pPr lvl="1"/>
            <a:r>
              <a:rPr lang="en-US" sz="2000" dirty="0" err="1"/>
              <a:t>mRMBz</a:t>
            </a:r>
            <a:r>
              <a:rPr lang="en-US" sz="2000" dirty="0"/>
              <a:t> = manufacturing RMB for supplier z (Exhibit 2)</a:t>
            </a:r>
          </a:p>
          <a:p>
            <a:pPr lvl="1"/>
            <a:r>
              <a:rPr lang="en-US" sz="2000" dirty="0" err="1"/>
              <a:t>Cyz</a:t>
            </a:r>
            <a:r>
              <a:rPr lang="en-US" sz="2000" dirty="0"/>
              <a:t> = binary variable indicating whether there is freight cost for province y and supplier z (referencing Exhibit 4)</a:t>
            </a:r>
          </a:p>
          <a:p>
            <a:r>
              <a:rPr lang="en-US" sz="2000" dirty="0"/>
              <a:t>Objective Function:</a:t>
            </a:r>
          </a:p>
          <a:p>
            <a:pPr lvl="1"/>
            <a:r>
              <a:rPr lang="en-US" sz="2000" dirty="0"/>
              <a:t>∑</a:t>
            </a:r>
            <a:r>
              <a:rPr lang="en-US" sz="2000" dirty="0" err="1"/>
              <a:t>Xyz</a:t>
            </a:r>
            <a:r>
              <a:rPr lang="en-US" sz="2000" dirty="0"/>
              <a:t>*∑</a:t>
            </a:r>
            <a:r>
              <a:rPr lang="en-US" sz="2000" dirty="0" err="1"/>
              <a:t>sRMBy</a:t>
            </a:r>
            <a:r>
              <a:rPr lang="en-US" sz="2000" dirty="0"/>
              <a:t> - ∑</a:t>
            </a:r>
            <a:r>
              <a:rPr lang="en-US" sz="2000" dirty="0" err="1"/>
              <a:t>Xyz</a:t>
            </a:r>
            <a:r>
              <a:rPr lang="en-US" sz="2000" dirty="0"/>
              <a:t>*∑</a:t>
            </a:r>
            <a:r>
              <a:rPr lang="en-US" sz="2000" dirty="0" err="1"/>
              <a:t>mRMBz</a:t>
            </a:r>
            <a:r>
              <a:rPr lang="en-US" sz="2000" dirty="0"/>
              <a:t> - ∑</a:t>
            </a:r>
            <a:r>
              <a:rPr lang="en-US" sz="2000" dirty="0" err="1"/>
              <a:t>Xyzf</a:t>
            </a:r>
            <a:r>
              <a:rPr lang="en-US" sz="2000" dirty="0"/>
              <a:t> * ∑</a:t>
            </a:r>
            <a:r>
              <a:rPr lang="en-US" sz="2000" dirty="0" err="1"/>
              <a:t>Cyz</a:t>
            </a:r>
            <a:endParaRPr lang="en-US" sz="2000" dirty="0"/>
          </a:p>
          <a:p>
            <a:pPr lvl="1"/>
            <a:r>
              <a:rPr lang="en-US" sz="2000" dirty="0"/>
              <a:t># of tons/year to manufacture*average sales price - # of tons/year to manufacture*average manufacturing price – total freight cost</a:t>
            </a:r>
          </a:p>
          <a:p>
            <a:endParaRPr lang="en-US" sz="2000" dirty="0"/>
          </a:p>
        </p:txBody>
      </p:sp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2AE79E09-6292-F6CB-5108-7652A41D84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22142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5314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849"/>
    </mc:Choice>
    <mc:Fallback xmlns="">
      <p:transition spd="slow" advTm="588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959947-4CFB-9F09-41FE-EA5557F8B38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6919" y="1752600"/>
            <a:ext cx="10668000" cy="4572000"/>
          </a:xfrm>
        </p:spPr>
        <p:txBody>
          <a:bodyPr/>
          <a:lstStyle/>
          <a:p>
            <a:r>
              <a:rPr lang="en-US" dirty="0"/>
              <a:t>Selling urea in 14 provinces (revenue)</a:t>
            </a:r>
          </a:p>
          <a:p>
            <a:r>
              <a:rPr lang="en-US" dirty="0"/>
              <a:t>Manufacturing urea from 13 suppliers (expenses) </a:t>
            </a:r>
          </a:p>
          <a:p>
            <a:r>
              <a:rPr lang="en-US" dirty="0"/>
              <a:t>182 decision variables</a:t>
            </a:r>
          </a:p>
          <a:p>
            <a:r>
              <a:rPr lang="en-US" dirty="0"/>
              <a:t>A fixed freight cost (Exhibit 4) for a manufacturer and province is added to expenses when amt. of tons/year for that combination is greater than zero</a:t>
            </a:r>
          </a:p>
          <a:p>
            <a:r>
              <a:rPr lang="en-US" sz="2200" dirty="0"/>
              <a:t>Constraints:</a:t>
            </a:r>
          </a:p>
          <a:p>
            <a:pPr lvl="1"/>
            <a:r>
              <a:rPr lang="en-US" sz="2000" dirty="0"/>
              <a:t>Sales budget</a:t>
            </a:r>
          </a:p>
          <a:p>
            <a:pPr lvl="1"/>
            <a:r>
              <a:rPr lang="en-US" sz="2000" dirty="0"/>
              <a:t>Minimum selling quantity</a:t>
            </a:r>
          </a:p>
          <a:p>
            <a:pPr lvl="1"/>
            <a:r>
              <a:rPr lang="en-US" sz="2000" dirty="0"/>
              <a:t>Maximum manufacturing quantity</a:t>
            </a:r>
          </a:p>
          <a:p>
            <a:pPr lvl="1"/>
            <a:r>
              <a:rPr lang="en-US" sz="2000" dirty="0"/>
              <a:t>Minimum manufacturing quantity</a:t>
            </a:r>
            <a:endParaRPr lang="en-US" dirty="0"/>
          </a:p>
          <a:p>
            <a:r>
              <a:rPr lang="en-US" dirty="0"/>
              <a:t>Move over to Excel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F059E73E-B1B3-6875-632E-CFDDC00892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46919" y="1143000"/>
            <a:ext cx="10668000" cy="533400"/>
          </a:xfrm>
        </p:spPr>
        <p:txBody>
          <a:bodyPr/>
          <a:lstStyle/>
          <a:p>
            <a:r>
              <a:rPr lang="en-US" sz="2200" dirty="0" err="1"/>
              <a:t>Sinofert</a:t>
            </a:r>
            <a:r>
              <a:rPr lang="en-US" sz="2200" dirty="0"/>
              <a:t> Holdings Limited: Urea Distribution Planning</a:t>
            </a: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FE418F47-B0A6-309C-8BFA-8FE90F8CF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919" y="228600"/>
            <a:ext cx="10668000" cy="838200"/>
          </a:xfrm>
        </p:spPr>
        <p:txBody>
          <a:bodyPr/>
          <a:lstStyle/>
          <a:p>
            <a:r>
              <a:rPr lang="en-US" dirty="0"/>
              <a:t>4: Methods – Nonlinear Optimization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C5493488-0F87-AE83-14F0-A82C59F75C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22142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35785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412"/>
    </mc:Choice>
    <mc:Fallback xmlns="">
      <p:transition spd="slow" advTm="424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Sinofert</a:t>
            </a:r>
            <a:r>
              <a:rPr lang="en-US" dirty="0"/>
              <a:t> Holdings Limited: Urea Distribution Planning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5: Results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746919" y="1752600"/>
            <a:ext cx="10668000" cy="44196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Results and Insights</a:t>
            </a:r>
          </a:p>
          <a:p>
            <a:pPr lvl="1"/>
            <a:r>
              <a:rPr lang="en-US" b="1" dirty="0">
                <a:solidFill>
                  <a:srgbClr val="00B050"/>
                </a:solidFill>
              </a:rPr>
              <a:t>Max Profit (with given constraints) = $303,931.24</a:t>
            </a:r>
          </a:p>
          <a:p>
            <a:pPr lvl="1"/>
            <a:r>
              <a:rPr lang="en-US" dirty="0"/>
              <a:t> All max sales budget constraints were satisfied; the entire sales budget was utilized for each province</a:t>
            </a:r>
          </a:p>
          <a:p>
            <a:r>
              <a:rPr lang="en-US" dirty="0"/>
              <a:t>Assumptions</a:t>
            </a:r>
          </a:p>
          <a:p>
            <a:pPr lvl="1"/>
            <a:r>
              <a:rPr lang="en-US" dirty="0"/>
              <a:t>Average sales and manufacturing prices don’t account for variability</a:t>
            </a:r>
          </a:p>
          <a:p>
            <a:pPr lvl="1"/>
            <a:r>
              <a:rPr lang="en-US" dirty="0"/>
              <a:t>Demand is high enough to use full sales budget</a:t>
            </a:r>
          </a:p>
          <a:p>
            <a:r>
              <a:rPr lang="en-US" dirty="0"/>
              <a:t>Strengths and Weaknesses</a:t>
            </a:r>
          </a:p>
          <a:p>
            <a:pPr lvl="1"/>
            <a:r>
              <a:rPr lang="en-US" dirty="0"/>
              <a:t>Utilizing full sales budget indicates direction for next steps</a:t>
            </a:r>
          </a:p>
          <a:p>
            <a:pPr lvl="1"/>
            <a:r>
              <a:rPr lang="en-US" dirty="0"/>
              <a:t>200 variables limit</a:t>
            </a:r>
          </a:p>
        </p:txBody>
      </p:sp>
      <p:pic>
        <p:nvPicPr>
          <p:cNvPr id="28" name="Audio 27">
            <a:hlinkClick r:id="" action="ppaction://media"/>
            <a:extLst>
              <a:ext uri="{FF2B5EF4-FFF2-40B4-BE49-F238E27FC236}">
                <a16:creationId xmlns:a16="http://schemas.microsoft.com/office/drawing/2014/main" id="{0D9CFED1-385B-CEC8-374F-2AE4814E38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22142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76982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261"/>
    </mc:Choice>
    <mc:Fallback xmlns="">
      <p:transition spd="slow" advTm="742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3DBA43-E932-BC78-86CA-08A048C07E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6E44DE-2CB6-D630-D57A-AB2B732A6F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Sinofert</a:t>
            </a:r>
            <a:r>
              <a:rPr lang="en-US" dirty="0"/>
              <a:t> Holdings Limited: Urea Distribution Planning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437ECAD-42EA-0DA3-5244-00B75992E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5: Recommendation #1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E4B00F-64D1-2F59-EDCE-A2453FD80FD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6919" y="1676400"/>
            <a:ext cx="10668000" cy="4267200"/>
          </a:xfrm>
          <a:prstGeom prst="rect">
            <a:avLst/>
          </a:prstGeom>
        </p:spPr>
        <p:txBody>
          <a:bodyPr/>
          <a:lstStyle/>
          <a:p>
            <a:r>
              <a:rPr lang="en-US" u="sng" dirty="0"/>
              <a:t>Increase sales budgets for provinces below to increase revenue.</a:t>
            </a:r>
          </a:p>
          <a:p>
            <a:pPr lvl="1"/>
            <a:r>
              <a:rPr lang="en-US" dirty="0"/>
              <a:t>Sensitivity Analysis (Lagrange Multipliers) shows provinces to increase budgets in for higher revenue. The top 5 in yellow have the highest impact per unit.</a:t>
            </a:r>
          </a:p>
          <a:p>
            <a:pPr lvl="1"/>
            <a:r>
              <a:rPr lang="en-US" dirty="0"/>
              <a:t>Lagrange Multiplier shows how much is added to revenue per unit increased in constraint: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5C7FF68-A51E-04C4-B415-DCF3595068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5808266"/>
              </p:ext>
            </p:extLst>
          </p:nvPr>
        </p:nvGraphicFramePr>
        <p:xfrm>
          <a:off x="4004468" y="3429000"/>
          <a:ext cx="4152901" cy="29400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5986">
                  <a:extLst>
                    <a:ext uri="{9D8B030D-6E8A-4147-A177-3AD203B41FA5}">
                      <a16:colId xmlns:a16="http://schemas.microsoft.com/office/drawing/2014/main" val="1202106943"/>
                    </a:ext>
                  </a:extLst>
                </a:gridCol>
                <a:gridCol w="1947567">
                  <a:extLst>
                    <a:ext uri="{9D8B030D-6E8A-4147-A177-3AD203B41FA5}">
                      <a16:colId xmlns:a16="http://schemas.microsoft.com/office/drawing/2014/main" val="2385231032"/>
                    </a:ext>
                  </a:extLst>
                </a:gridCol>
                <a:gridCol w="830580">
                  <a:extLst>
                    <a:ext uri="{9D8B030D-6E8A-4147-A177-3AD203B41FA5}">
                      <a16:colId xmlns:a16="http://schemas.microsoft.com/office/drawing/2014/main" val="2550497516"/>
                    </a:ext>
                  </a:extLst>
                </a:gridCol>
                <a:gridCol w="868768">
                  <a:extLst>
                    <a:ext uri="{9D8B030D-6E8A-4147-A177-3AD203B41FA5}">
                      <a16:colId xmlns:a16="http://schemas.microsoft.com/office/drawing/2014/main" val="1413160560"/>
                    </a:ext>
                  </a:extLst>
                </a:gridCol>
              </a:tblGrid>
              <a:tr h="19050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Provinces to Increase Sales Budgets In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9762059"/>
                  </a:ext>
                </a:extLst>
              </a:tr>
              <a:tr h="3492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Cell</a:t>
                      </a:r>
                      <a:endParaRPr lang="en-US" sz="1100" b="1" i="0" u="none" strike="noStrike">
                        <a:solidFill>
                          <a:srgbClr val="00008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Name</a:t>
                      </a:r>
                      <a:endParaRPr lang="en-US" sz="1100" b="1" i="0" u="none" strike="noStrike">
                        <a:solidFill>
                          <a:srgbClr val="00008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Value</a:t>
                      </a:r>
                      <a:endParaRPr lang="en-US" sz="1100" b="1" i="0" u="none" strike="noStrike" dirty="0">
                        <a:solidFill>
                          <a:srgbClr val="00008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Lagrange Multiplier</a:t>
                      </a:r>
                      <a:endParaRPr lang="en-US" sz="1100" b="1" i="0" u="none" strike="noStrike" dirty="0">
                        <a:solidFill>
                          <a:srgbClr val="00008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18314079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$C$204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Fujian left side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180000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0.157979001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412077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$C$205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Guangdong left side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230000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0.14521048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83211343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$C$206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Guangxi left side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100000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0.139285817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7881622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$C$193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Heilongjiang left side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220000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0.139118315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2435749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$C$203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Jiangxi left side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270000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0.138292664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45428998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$C$202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Hunan left side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0.132182107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01079563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$C$199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Jiangsu left side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450000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0.115697257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8769271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$C$194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Jilin left side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400000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0.114988217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9492702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$C$200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Anhui left side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230000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0.104375357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51049886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$C$201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Hubei left side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0.101857096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9353897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$C$198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Shandong left side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500000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0.089537979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95852937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$C$196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Hebei left side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0.082384857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68943735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$C$197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Henan left side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210000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0.076833731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106176929"/>
                  </a:ext>
                </a:extLst>
              </a:tr>
            </a:tbl>
          </a:graphicData>
        </a:graphic>
      </p:graphicFrame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F31E9981-FFFC-A284-19FA-1BD608F3C9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22142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78181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11"/>
    </mc:Choice>
    <mc:Fallback xmlns="">
      <p:transition spd="slow" advTm="343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795D7-ED25-A0BD-3C50-EB6C913D5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4BCD5D-1211-FB28-A2F5-DE6C52ADB4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Sinofert</a:t>
            </a:r>
            <a:r>
              <a:rPr lang="en-US" dirty="0"/>
              <a:t> Holdings Limited: Urea Distribution Planning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3B82DC-6F84-CC69-0EAD-B102565A6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5: Recommendation # 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181194-911E-8586-AD71-75D642F1CBA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46919" y="1676400"/>
            <a:ext cx="10668000" cy="4267200"/>
          </a:xfrm>
          <a:prstGeom prst="rect">
            <a:avLst/>
          </a:prstGeom>
        </p:spPr>
        <p:txBody>
          <a:bodyPr/>
          <a:lstStyle/>
          <a:p>
            <a:r>
              <a:rPr lang="en-US" u="sng" dirty="0"/>
              <a:t>Decrease manufacturing minimums for suppliers below to save expenses and reallocate to more cost-efficient suppliers.</a:t>
            </a:r>
          </a:p>
          <a:p>
            <a:pPr lvl="1"/>
            <a:r>
              <a:rPr lang="en-US" dirty="0"/>
              <a:t>Sensitivity Analysis (Lagrange Multipliers) shows suppliers to adjust to lower expenses. The top 5 in yellow have the highest impact per unit.</a:t>
            </a:r>
          </a:p>
          <a:p>
            <a:pPr lvl="1"/>
            <a:r>
              <a:rPr lang="en-US" dirty="0"/>
              <a:t>Lagrange Multiplier shows how much is removed from expenses per unit decreased in constraint: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3D2EA12-9E03-9782-D361-7E33C11E32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3735902"/>
              </p:ext>
            </p:extLst>
          </p:nvPr>
        </p:nvGraphicFramePr>
        <p:xfrm>
          <a:off x="4004468" y="3810000"/>
          <a:ext cx="4152901" cy="23609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5986">
                  <a:extLst>
                    <a:ext uri="{9D8B030D-6E8A-4147-A177-3AD203B41FA5}">
                      <a16:colId xmlns:a16="http://schemas.microsoft.com/office/drawing/2014/main" val="1177049266"/>
                    </a:ext>
                  </a:extLst>
                </a:gridCol>
                <a:gridCol w="1947567">
                  <a:extLst>
                    <a:ext uri="{9D8B030D-6E8A-4147-A177-3AD203B41FA5}">
                      <a16:colId xmlns:a16="http://schemas.microsoft.com/office/drawing/2014/main" val="757249074"/>
                    </a:ext>
                  </a:extLst>
                </a:gridCol>
                <a:gridCol w="830580">
                  <a:extLst>
                    <a:ext uri="{9D8B030D-6E8A-4147-A177-3AD203B41FA5}">
                      <a16:colId xmlns:a16="http://schemas.microsoft.com/office/drawing/2014/main" val="4249479467"/>
                    </a:ext>
                  </a:extLst>
                </a:gridCol>
                <a:gridCol w="868768">
                  <a:extLst>
                    <a:ext uri="{9D8B030D-6E8A-4147-A177-3AD203B41FA5}">
                      <a16:colId xmlns:a16="http://schemas.microsoft.com/office/drawing/2014/main" val="480737437"/>
                    </a:ext>
                  </a:extLst>
                </a:gridCol>
              </a:tblGrid>
              <a:tr h="184150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Suppliers to Decrease Manufacturing In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16510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Cell</a:t>
                      </a:r>
                      <a:endParaRPr lang="en-US" sz="1100" b="1" i="0" u="none" strike="noStrike">
                        <a:solidFill>
                          <a:srgbClr val="00008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Name</a:t>
                      </a:r>
                      <a:endParaRPr lang="en-US" sz="1100" b="1" i="0" u="none" strike="noStrike">
                        <a:solidFill>
                          <a:srgbClr val="00008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Value</a:t>
                      </a:r>
                      <a:endParaRPr lang="en-US" sz="1100" b="1" i="0" u="none" strike="noStrike">
                        <a:solidFill>
                          <a:srgbClr val="00008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293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</a:rPr>
                        <a:t>Lagrange Multiplier</a:t>
                      </a:r>
                      <a:endParaRPr lang="en-US" sz="1100" b="1" i="0" u="none" strike="noStrike" dirty="0">
                        <a:solidFill>
                          <a:srgbClr val="00008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00478139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$C$235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Sinofert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Changshan</a:t>
                      </a:r>
                      <a:r>
                        <a:rPr lang="en-US" sz="1100" u="none" strike="noStrike" dirty="0">
                          <a:effectLst/>
                        </a:rPr>
                        <a:t> left side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300000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-0.057142857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02301804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$C$242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Jiangsu </a:t>
                      </a:r>
                      <a:r>
                        <a:rPr lang="en-US" sz="1100" u="none" strike="noStrike" dirty="0" err="1">
                          <a:effectLst/>
                        </a:rPr>
                        <a:t>Linggu</a:t>
                      </a:r>
                      <a:r>
                        <a:rPr lang="en-US" sz="1100" u="none" strike="noStrike" dirty="0">
                          <a:effectLst/>
                        </a:rPr>
                        <a:t>  left side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300000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-0.057142857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7250341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$C$237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Shandong Lian meng left side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-0.040697674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370585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$C$234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Sinofert</a:t>
                      </a:r>
                      <a:r>
                        <a:rPr lang="en-US" sz="1100" u="none" strike="noStrike" dirty="0">
                          <a:effectLst/>
                        </a:rPr>
                        <a:t> </a:t>
                      </a:r>
                      <a:r>
                        <a:rPr lang="en-US" sz="1100" u="none" strike="noStrike" dirty="0" err="1">
                          <a:effectLst/>
                        </a:rPr>
                        <a:t>Pingyuan</a:t>
                      </a:r>
                      <a:r>
                        <a:rPr lang="en-US" sz="1100" u="none" strike="noStrike" dirty="0">
                          <a:effectLst/>
                        </a:rPr>
                        <a:t> left side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980000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-0.029411765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98918081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$C$238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Shandong </a:t>
                      </a:r>
                      <a:r>
                        <a:rPr lang="en-US" sz="1100" u="none" strike="noStrike" dirty="0" err="1">
                          <a:effectLst/>
                        </a:rPr>
                        <a:t>Ruixing</a:t>
                      </a:r>
                      <a:r>
                        <a:rPr lang="en-US" sz="1100" u="none" strike="noStrike" dirty="0">
                          <a:effectLst/>
                        </a:rPr>
                        <a:t> left side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-0.029411765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71752862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$C$239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Shandong Lunan left side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-0.029411765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7889851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$C$240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Henan Xinlianxin left side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200000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-0.029411765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8233793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$C$241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Henan </a:t>
                      </a:r>
                      <a:r>
                        <a:rPr lang="en-US" sz="1100" u="none" strike="noStrike" dirty="0" err="1">
                          <a:effectLst/>
                        </a:rPr>
                        <a:t>Pingdingshan</a:t>
                      </a:r>
                      <a:r>
                        <a:rPr lang="en-US" sz="1100" u="none" strike="noStrike" dirty="0">
                          <a:effectLst/>
                        </a:rPr>
                        <a:t> left side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30000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-0.029411765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26936932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$C$243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Hebei Zhengyuan left side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-0.029411765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34756176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$C$244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Hebei Jinghua left side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60000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-0.029411765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922932752"/>
                  </a:ext>
                </a:extLst>
              </a:tr>
            </a:tbl>
          </a:graphicData>
        </a:graphic>
      </p:graphicFrame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4F669CA2-15D2-3EC8-AADA-9BA0FE762C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22142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0238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447"/>
    </mc:Choice>
    <mc:Fallback xmlns="">
      <p:transition spd="slow" advTm="234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eep Blue -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-new-template.potx" id="{708C0D85-91B2-421C-9389-436EF7676D61}" vid="{B17C034C-A48D-4D7C-AAD5-00786938C1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Deep Blue - Template</Template>
  <TotalTime>1047</TotalTime>
  <Words>1018</Words>
  <Application>Microsoft Office PowerPoint</Application>
  <PresentationFormat>Custom</PresentationFormat>
  <Paragraphs>202</Paragraphs>
  <Slides>11</Slides>
  <Notes>3</Notes>
  <HiddenSlides>0</HiddenSlides>
  <MMClips>11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 Narrow</vt:lpstr>
      <vt:lpstr>Arial</vt:lpstr>
      <vt:lpstr>Calibri</vt:lpstr>
      <vt:lpstr>Century Gothic</vt:lpstr>
      <vt:lpstr>Times New Roman</vt:lpstr>
      <vt:lpstr>Verdana</vt:lpstr>
      <vt:lpstr>Deep Blue - Template</vt:lpstr>
      <vt:lpstr>POMS.6240 analytical decision  making tools    Sinofert Holdings Limited – UREA Distribution Planning</vt:lpstr>
      <vt:lpstr>1: overview</vt:lpstr>
      <vt:lpstr>2: Background Facts From Case Study</vt:lpstr>
      <vt:lpstr>3: Problem statement</vt:lpstr>
      <vt:lpstr>4: Methods – NonLinear Optimization</vt:lpstr>
      <vt:lpstr>4: Methods – Nonlinear Optimization</vt:lpstr>
      <vt:lpstr>5: Results</vt:lpstr>
      <vt:lpstr>5: Recommendation #1</vt:lpstr>
      <vt:lpstr>5: Recommendation # 2</vt:lpstr>
      <vt:lpstr>6: Summary and Conclusions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Umass Lowell</dc:title>
  <dc:creator>Peter Sullivan</dc:creator>
  <cp:lastModifiedBy>Sullivan1, Peter</cp:lastModifiedBy>
  <cp:revision>8</cp:revision>
  <cp:lastPrinted>2015-05-01T18:07:17Z</cp:lastPrinted>
  <dcterms:created xsi:type="dcterms:W3CDTF">2018-02-21T14:14:12Z</dcterms:created>
  <dcterms:modified xsi:type="dcterms:W3CDTF">2025-10-03T20:09:18Z</dcterms:modified>
</cp:coreProperties>
</file>

<file path=docProps/thumbnail.jpeg>
</file>